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slideMaster3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2.jpeg" ContentType="image/jpeg"/>
  <Override PartName="/ppt/media/image10.jpeg" ContentType="image/jpeg"/>
  <Override PartName="/ppt/media/image3.png" ContentType="image/png"/>
  <Override PartName="/ppt/media/image11.png" ContentType="image/png"/>
  <Override PartName="/ppt/media/image1.jpeg" ContentType="image/jpeg"/>
  <Override PartName="/ppt/media/image4.jpeg" ContentType="image/jpeg"/>
  <Override PartName="/ppt/media/image6.png" ContentType="image/png"/>
  <Override PartName="/ppt/media/image5.png" ContentType="image/png"/>
  <Override PartName="/ppt/media/image2.png" ContentType="image/png"/>
  <Override PartName="/ppt/media/image7.jpeg" ContentType="image/jpeg"/>
  <Override PartName="/ppt/media/image8.png" ContentType="image/png"/>
  <Override PartName="/ppt/media/image9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63315D2F-3B90-4BD3-AE47-FBFB71EFAD8D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97C51BB-063C-483C-9089-C742091F8B75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8880" cy="3979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8880" cy="3979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8880" cy="3979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0" y="4844160"/>
            <a:ext cx="914292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VISOKA MEDICINSKA I POSLOVNO-TEHNOLOŠKA ŠKOLA STRUKOVNIH STUDIJA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0" y="3903480"/>
            <a:ext cx="9142920" cy="638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맑은 고딕"/>
              </a:rPr>
              <a:t>9. TEMA – JavaScript DOM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3581280" y="0"/>
            <a:ext cx="4342320" cy="699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맑은 고딕"/>
              </a:rPr>
              <a:t>    </a:t>
            </a:r>
            <a:r>
              <a:rPr b="1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맑은 고딕"/>
              </a:rPr>
              <a:t>WEB DIZAJN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57200" y="0"/>
            <a:ext cx="822888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INTERNAL JAVASCRIPT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0" y="857160"/>
            <a:ext cx="9143640" cy="301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POJEDINAČNE FUNKCIONALNE CELINE JAVASCRIPT SKRIPTI MORAJU BITI KONTINUALNE.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NE MOGU SADRŽATI HTML KOD UNUTAR SEBE OSIM KAO ALFANUMERIČKE LITERALE!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dur="indefinite" nodeType="mainSeq"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afterEffect" fill="hold" presetClass="entr" presetID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57200" y="0"/>
            <a:ext cx="822888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INTERNAL JAVASCRIPT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0" y="857160"/>
            <a:ext cx="9143640" cy="398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UČITAVA SE U ISTOM “CUGU” SA CELOM HTML STRANICOM, NEMA POSEBNOG HTTP REQUEST-a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IZVRŠAVA SE MOMENTALNO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ASYNC I DEFER ATRIBUTI NE MOGU DA SE KORISTE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POGODAN JE ZA DINAMIČKO KREIRANjE NA SERVER-SIDE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2" dur="indefinite" restart="never" nodeType="tmRoot">
          <p:childTnLst>
            <p:seq>
              <p:cTn id="83" dur="indefinite" nodeType="mainSeq"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afterEffect" fill="hold" presetClass="entr" presetID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8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0"/>
            <a:ext cx="822888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EXTERNAL JAVASCRIPT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0" y="857160"/>
            <a:ext cx="9143640" cy="20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VAŽE POTPUNO ISTA SINTAKSNA PRAVILA KAO ZA INTERNI JAVASCRIPT.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PO PRAVILU SE SKLADIŠTE U ZASEBNE FAJLOVE SA EKSTENZIJOM </a:t>
            </a:r>
            <a:r>
              <a:rPr b="1" lang="en-US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dur="indefinite" nodeType="mainSeq"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afterEffect" fill="hold" presetClass="entr" presetID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457200" y="0"/>
            <a:ext cx="822888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EXTERNAL JAVASCRIPT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0" y="857160"/>
            <a:ext cx="914364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OMOGUĆAVA IDEALNU SEPARACIJU SADRŽAJA I DIZAJNA OD PROGRAMA, DAKLE LAKŠE ZA ODRŽAVANjE KODA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MOGU DA SE KORISTE ASYNC I DEFER ATRIBUTI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6" dur="indefinite" restart="never" nodeType="tmRoot">
          <p:childTnLst>
            <p:seq>
              <p:cTn id="97" dur="indefinite" nodeType="mainSeq"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afterEffect" fill="hold" presetClass="entr" presetID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2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7200" y="0"/>
            <a:ext cx="822888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EXTERNAL JAVASCRIPT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0" y="785880"/>
            <a:ext cx="9143640" cy="447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JEDNOM UČITAN(DOWNLOADED) SKRIPT FAJL, BROWSER KEŠIRA I AKO NEKI DRUGI WEB DOKUMENT REFERENCIRA ISTI SKRIPT FAJL, ON SE NEĆE PONOVO DOWNLOAD-ovati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MOŽE DA SE KORISTI DA UČITAVA PODATKE NA CLIENT SIDE “NA ZAHTEV”, ŠTO POBOLjŠAVA PERFORMANSE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3" dur="indefinite" restart="never" nodeType="tmRoot">
          <p:childTnLst>
            <p:seq>
              <p:cTn id="104" dur="indefinite" nodeType="mainSeq"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afterEffect" fill="hold" presetClass="entr" presetID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9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0"/>
            <a:ext cx="822888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EXTERNAL JAVASCRIPT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0" y="785880"/>
            <a:ext cx="9143640" cy="447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JEDNOM UČITAN(DOWNLOADED) SKRIPT FAJL, BROWSER KEŠIRA I AKO NEKI DRUGI WEB DOKUMENT REFERENCIRA ISTI SKRIPT FAJL, ON SE NEĆE PONOVO DOWNLOAD-ovati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MOŽE DA SE KORISTI DA UČITAVA PODATKE NA CLIENT SIDE “NA ZAHTEV”, ŠTO POBOLjŠAVA PERFORMANSE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0" dur="indefinite" restart="never" nodeType="tmRoot">
          <p:childTnLst>
            <p:seq>
              <p:cTn id="111" dur="indefinite" nodeType="mainSeq"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afterEffect" fill="hold" presetClass="entr" presetID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0"/>
            <a:ext cx="822888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REZERVISANE REČI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0" y="785880"/>
            <a:ext cx="9286560" cy="1037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abstract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else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instanceof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super  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boolean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enum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switch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break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export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interface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synchronized byte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extends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let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this  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case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false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long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throw  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catch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final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native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throws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char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finally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new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transient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class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float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null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true  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const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package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try  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continue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function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private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typeof  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debugger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goto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protected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var  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default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if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public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void  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delete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implements  return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volatile  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import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short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while  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double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static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with 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7" dur="indefinite" restart="never" nodeType="tmRoot">
          <p:childTnLst>
            <p:seq>
              <p:cTn id="118" dur="indefinite" nodeType="mainSeq"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afterEffect" fill="hold" presetClass="entr" presetID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457200" y="0"/>
            <a:ext cx="822888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PRIMITIVNI TIPOVI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0" y="785880"/>
            <a:ext cx="9286560" cy="338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Null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Undefined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Boolean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Number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Object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4" dur="indefinite" restart="never" nodeType="tmRoot">
          <p:childTnLst>
            <p:seq>
              <p:cTn id="125" dur="indefinite" nodeType="mainSeq"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after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0" dur="2000"/>
                                        <p:tgtEl>
                                          <p:spTgt spid="148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nodeType="after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7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4" dur="2000"/>
                                        <p:tgtEl>
                                          <p:spTgt spid="148">
                                            <p:txEl>
                                              <p:pRg st="7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nodeType="after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9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8" dur="2000"/>
                                        <p:tgtEl>
                                          <p:spTgt spid="148">
                                            <p:txEl>
                                              <p:pRg st="19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0"/>
                            </p:stCondLst>
                            <p:childTnLst>
                              <p:par>
                                <p:cTn id="140" nodeType="after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8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2" dur="2000"/>
                                        <p:tgtEl>
                                          <p:spTgt spid="148">
                                            <p:txEl>
                                              <p:pRg st="28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4" nodeType="after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6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6" dur="2000"/>
                                        <p:tgtEl>
                                          <p:spTgt spid="148">
                                            <p:txEl>
                                              <p:pRg st="36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8" nodeType="after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4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0" dur="2000"/>
                                        <p:tgtEl>
                                          <p:spTgt spid="148">
                                            <p:txEl>
                                              <p:pRg st="44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457200" y="0"/>
            <a:ext cx="822888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OPERATORI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0" y="785880"/>
            <a:ext cx="9286560" cy="435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JavaScript Arithmetic Operators. ...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JavaScript Assignment Operators. ...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JavaScript String Operators. ...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Comparison Operators. ...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Conditional (Ternary) Operator. ...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Logical Operators. ...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JavaScript Bitwise Operators. ...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typeof Operator.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1" dur="indefinite" restart="never" nodeType="tmRoot">
          <p:childTnLst>
            <p:seq>
              <p:cTn id="152" dur="indefinite" nodeType="mainSeq"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after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7" dur="2000"/>
                                        <p:tgtEl>
                                          <p:spTgt spid="150">
                                            <p:txEl>
                                              <p:pRg st="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nodeType="after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9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1" dur="2000"/>
                                        <p:tgtEl>
                                          <p:spTgt spid="150">
                                            <p:txEl>
                                              <p:pRg st="39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0"/>
                            </p:stCondLst>
                            <p:childTnLst>
                              <p:par>
                                <p:cTn id="163" nodeType="after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78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5" dur="2000"/>
                                        <p:tgtEl>
                                          <p:spTgt spid="150">
                                            <p:txEl>
                                              <p:pRg st="78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500"/>
                            </p:stCondLst>
                            <p:childTnLst>
                              <p:par>
                                <p:cTn id="167" nodeType="after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13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9" dur="2000"/>
                                        <p:tgtEl>
                                          <p:spTgt spid="150">
                                            <p:txEl>
                                              <p:pRg st="113" end="1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1" nodeType="after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41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3" dur="2000"/>
                                        <p:tgtEl>
                                          <p:spTgt spid="150">
                                            <p:txEl>
                                              <p:pRg st="141" end="1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5" nodeType="after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79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7" dur="2000"/>
                                        <p:tgtEl>
                                          <p:spTgt spid="150">
                                            <p:txEl>
                                              <p:pRg st="179" end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9" nodeType="after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04" end="2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1" dur="2000"/>
                                        <p:tgtEl>
                                          <p:spTgt spid="150">
                                            <p:txEl>
                                              <p:pRg st="204" end="2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3" nodeType="after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40" end="2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5" dur="2000"/>
                                        <p:tgtEl>
                                          <p:spTgt spid="150">
                                            <p:txEl>
                                              <p:pRg st="240" end="2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457200" y="0"/>
            <a:ext cx="822888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ARIHMETIČKI OPERATORI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52" name="Table 2"/>
          <p:cNvGraphicFramePr/>
          <p:nvPr/>
        </p:nvGraphicFramePr>
        <p:xfrm>
          <a:off x="0" y="790920"/>
          <a:ext cx="9143640" cy="407160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432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OPERATOR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OPIS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PRIMER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(ZA Y=5)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REZ. Y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REZ. X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4748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SABIRANjE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X=Y+2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748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ODUZIMANjE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X=Y-2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748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MNOŽENjE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X=Y*2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748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/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DELENjE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X=Y/2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2.5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5432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%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OSTATAK DELENjA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X=Y%2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432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++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INKREMENT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X=++Y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X=Y++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5432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--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DEKREMENT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X=--Y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X=Y--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142920" y="819000"/>
            <a:ext cx="8857800" cy="360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2"/>
          <p:cNvSpPr/>
          <p:nvPr/>
        </p:nvSpPr>
        <p:spPr>
          <a:xfrm>
            <a:off x="533520" y="0"/>
            <a:ext cx="7619040" cy="92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DANAS UČIMO: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142920" y="857160"/>
            <a:ext cx="8857800" cy="350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15160" indent="-51408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JAVASCRIPT DOM TERMINI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5160" indent="-51408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DOM STABLO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5160" indent="-51408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SINTAKSA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5160" indent="-51408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ODREĐIVANjE KONRETNOG DOM ELEMENTA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5160" indent="-51408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ITERATIVNI PROLAZ KROZ DOM STABLO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after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" dur="2000"/>
                                        <p:tgtEl>
                                          <p:spTgt spid="118">
                                            <p:txEl>
                                              <p:p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nodeType="after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3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" dur="2000"/>
                                        <p:tgtEl>
                                          <p:spTgt spid="118">
                                            <p:txEl>
                                              <p:pRg st="23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nodeType="after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5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2000"/>
                                        <p:tgtEl>
                                          <p:spTgt spid="118">
                                            <p:txEl>
                                              <p:pRg st="35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nodeType="after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4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" dur="2000"/>
                                        <p:tgtEl>
                                          <p:spTgt spid="118">
                                            <p:txEl>
                                              <p:pRg st="44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nodeType="after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79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" dur="2000"/>
                                        <p:tgtEl>
                                          <p:spTgt spid="118">
                                            <p:txEl>
                                              <p:pRg st="79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57200" y="0"/>
            <a:ext cx="822888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OPERATORI DODELE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54" name="Table 2"/>
          <p:cNvGraphicFramePr/>
          <p:nvPr/>
        </p:nvGraphicFramePr>
        <p:xfrm>
          <a:off x="0" y="785880"/>
          <a:ext cx="9143640" cy="435744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6224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OPERATOR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PRIMER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ISTO KAO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REZ. X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(ZA X=10,Y=5)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6224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=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X=Y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Y=X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6224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+=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X+=Y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X=X+Y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6224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-=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X-=Y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X=X-Y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6224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*=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X*=Y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X=X*Y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6224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/=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X/=Y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X=X/Y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6228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%=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X%=Y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X=X%Y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128880" y="70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HVALA NA PAŽNjI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6" name="Picture 8" descr=""/>
          <p:cNvPicPr/>
          <p:nvPr/>
        </p:nvPicPr>
        <p:blipFill>
          <a:blip r:embed="rId1"/>
          <a:stretch/>
        </p:blipFill>
        <p:spPr>
          <a:xfrm>
            <a:off x="-105120" y="928800"/>
            <a:ext cx="5033880" cy="4214520"/>
          </a:xfrm>
          <a:prstGeom prst="rect">
            <a:avLst/>
          </a:prstGeom>
          <a:ln w="9360">
            <a:noFill/>
          </a:ln>
        </p:spPr>
      </p:pic>
      <p:sp>
        <p:nvSpPr>
          <p:cNvPr id="157" name="CustomShape 2"/>
          <p:cNvSpPr/>
          <p:nvPr/>
        </p:nvSpPr>
        <p:spPr>
          <a:xfrm>
            <a:off x="2571840" y="97560"/>
            <a:ext cx="38574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PITANjA?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Picture 10" descr=""/>
          <p:cNvPicPr/>
          <p:nvPr/>
        </p:nvPicPr>
        <p:blipFill>
          <a:blip r:embed="rId2"/>
          <a:stretch/>
        </p:blipFill>
        <p:spPr>
          <a:xfrm>
            <a:off x="1051920" y="895680"/>
            <a:ext cx="6377400" cy="4251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86" dur="indefinite" restart="never" nodeType="tmRoot">
          <p:childTnLst>
            <p:seq>
              <p:cTn id="187" dur="indefinite" nodeType="mainSeq"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nodeType="withEffect" fill="hold" presetClass="exit" presetID="2" presetSubtype="8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91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2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nodeType="withEffect" fill="hold" presetClass="exit" presetID="5" presetSubtype="10">
                                  <p:stCondLst>
                                    <p:cond delay="1500"/>
                                  </p:stCondLst>
                                  <p:childTnLst>
                                    <p:animEffect filter="checkerboard(across)" transition="in">
                                      <p:cBhvr additive="repl">
                                        <p:cTn id="19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0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nodeType="after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457200" y="0"/>
            <a:ext cx="822888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DOM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0" y="857160"/>
            <a:ext cx="914364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DOCUMENT OBJECT MODEL JE PLATFORMSKI NEUTRALAN INTERFEJS KOJI OMOGUĆAVA PROGRAMSKI DINAMIČKI PRISTUP SADRŽAJU, STRUKTURI I STILU DOKUMENTA.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6" dur="indefinite" restart="never" nodeType="tmRoot">
          <p:childTnLst>
            <p:seq>
              <p:cTn id="27" nodeType="mainSeq">
                <p:childTnLst>
                  <p:par>
                    <p:cTn id="28" fill="freeze">
                      <p:stCondLst>
                        <p:cond delay="0"/>
                      </p:stCondLst>
                      <p:childTnLst>
                        <p:par>
                          <p:cTn id="29" fill="freeze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" dur="2000"/>
                                        <p:tgtEl>
                                          <p:spTgt spid="120">
                                            <p:txEl>
                                              <p:pRg st="0" end="1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0"/>
            <a:ext cx="822888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DOM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0" y="857160"/>
            <a:ext cx="9143640" cy="350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KORISTEĆI DOM, DOKUMEN MOŽE BITI MENjAN I U SMISLU PROMENE STRUKTURE /SADRŽAJA (DODAVANjE/IZMENA/ UKLANjANjE) I STILA (PROMENA STILA DOKUMENTA ILI NjEGOVIH ELEMENATA)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>
                <p:childTnLst>
                  <p:par>
                    <p:cTn id="35" fill="freeze">
                      <p:stCondLst>
                        <p:cond delay="0"/>
                      </p:stCondLst>
                      <p:childTnLst>
                        <p:par>
                          <p:cTn id="36" fill="freeze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" dur="2000"/>
                                        <p:tgtEl>
                                          <p:spTgt spid="122">
                                            <p:txEl>
                                              <p:pRg st="0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0"/>
            <a:ext cx="822888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DOM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0" y="785880"/>
            <a:ext cx="9143640" cy="301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DOM JE KONCPIRAN DA BUDE NEZAVISTAN OD BILO KOG PROGRAMSKOG JEZIKA, ŠTO ČINI STRUKTURU DOKUMENTA DOSTUPNOM KROZ JEDINSTVEN, OPŠTI, UNIVERZALNO PRIMENjIV API.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0" dur="indefinite" restart="never" nodeType="tmRoot">
          <p:childTnLst>
            <p:seq>
              <p:cTn id="41" nodeType="mainSeq">
                <p:childTnLst>
                  <p:par>
                    <p:cTn id="42" fill="freeze">
                      <p:stCondLst>
                        <p:cond delay="0"/>
                      </p:stCondLst>
                      <p:childTnLst>
                        <p:par>
                          <p:cTn id="43" fill="freeze">
                            <p:stCondLst>
                              <p:cond delay="0"/>
                            </p:stCondLst>
                            <p:childTnLst>
                              <p:par>
                                <p:cTn id="44" nodeType="after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6" dur="2000"/>
                                        <p:tgtEl>
                                          <p:spTgt spid="124">
                                            <p:txEl>
                                              <p:pRg st="0" end="1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57200" y="0"/>
            <a:ext cx="822888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DOM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144000" y="1109880"/>
            <a:ext cx="9143640" cy="301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DOM NIJE NIČIM OGRAINČEN NITI USLOVLjEN ZA UPOTREBU SAMO U JavaScript-u, MADA SE NAJČEŠĆE KORISTI U JavaScript-u ZA OBRADU HTML DOKUMENTA U REALNOM VREMENU.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>
                <p:childTnLst>
                  <p:par>
                    <p:cTn id="49" fill="freeze">
                      <p:stCondLst>
                        <p:cond delay="0"/>
                      </p:stCondLst>
                      <p:childTnLst>
                        <p:par>
                          <p:cTn id="50" fill="freeze">
                            <p:stCondLst>
                              <p:cond delay="0"/>
                            </p:stCondLst>
                            <p:childTnLst>
                              <p:par>
                                <p:cTn id="51" nodeType="after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3" dur="2000"/>
                                        <p:tgtEl>
                                          <p:spTgt spid="126">
                                            <p:txEl>
                                              <p:pRg st="0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0"/>
            <a:ext cx="822888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INTERNAL vs EXTERNAL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0" y="857160"/>
            <a:ext cx="914364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JAVASCRIPT KOD MOŽE DA SE PIŠE “UNUTAR” HTML DOKUMENTA -INTERNAL JAVASCRIPT, ILI U POSEBNOM FAJLU ILI VIŠE NjIH –EXTERNAL JAVASCRIPT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4" dur="indefinite" restart="never" nodeType="tmRoot">
          <p:childTnLst>
            <p:seq>
              <p:cTn id="55" dur="indefinite" nodeType="mainSeq"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afterEffect" fill="hold" presetClass="entr" presetID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0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0"/>
            <a:ext cx="822888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INTERNAL JAVASCRIPT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0" y="857160"/>
            <a:ext cx="9143640" cy="350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“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OIVIČAVA” SE &lt;SCRIPT&gt; i &lt;/SCRIPT&gt; TAG-ovima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JAVASCRIPT JE CASE-SENSITIVE JEZIK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JAVASCRIPT “SKRIPTE”/SCRIPLET-I MOGU DA SE PIŠU BILO GDE UNUTAR HTML DOKUMENTA, ČAK I U HEAD SEKCIJI, ILI BODY SEKCIJI, SVEJEDNO.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afterEffect" fill="hold" presetClass="entr" presetID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0"/>
            <a:ext cx="822888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INTERNAL JAVASCRIPT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0" y="857160"/>
            <a:ext cx="9143640" cy="301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U OKVIRU JEDNOG HTML DOKUMENTA MOŽE POSTOJATI NEOGRANIČEN BROJ JAVASCRIPT SKRIPTI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SVAKA POJEDINAČNA SKRIPTA POČINjE SA &lt;SCRIPT&gt; TAG-om, I ZAVRŠAVA SA &lt;/SCRIPT&gt; TAG-om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8" dur="indefinite" restart="never" nodeType="tmRoot">
          <p:childTnLst>
            <p:seq>
              <p:cTn id="69" dur="indefinite" nodeType="mainSeq"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afterEffect" fill="hold" presetClass="entr" presetID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4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3281</TotalTime>
  <Application>LibreOffice/5.1.6.2$Linux_X86_64 LibreOffice_project/10m0$Build-2</Application>
  <Words>670</Words>
  <Paragraphs>210</Paragraphs>
  <Company>Microsoft Corporation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2014-04-01T16:27:38Z</dcterms:created>
  <dc:creator>Registered User</dc:creator>
  <dc:description/>
  <dc:language>sr-RS</dc:language>
  <cp:lastModifiedBy/>
  <dcterms:modified xsi:type="dcterms:W3CDTF">2018-05-09T18:33:42Z</dcterms:modified>
  <cp:revision>660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Microsoft Corporation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(16:9)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21</vt:i4>
  </property>
</Properties>
</file>