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7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0" autoAdjust="0"/>
    <p:restoredTop sz="94660"/>
  </p:normalViewPr>
  <p:slideViewPr>
    <p:cSldViewPr>
      <p:cViewPr varScale="1">
        <p:scale>
          <a:sx n="91" d="100"/>
          <a:sy n="91" d="100"/>
        </p:scale>
        <p:origin x="-798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F850BE-9AC6-4847-B356-8AEC4FB5C1C8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17CD60-7FC3-4ADA-9257-1CFCF16AF498}" type="slidenum">
              <a:rPr lang="x-non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844160"/>
            <a:ext cx="9143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VISOKA MEDICINSKA I POSLOVNO-TEHNOLOŠKA ŠKOLA STRUKOVNIH STUDIJA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3903480"/>
            <a:ext cx="914328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UVOD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581280" y="0"/>
            <a:ext cx="434268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    </a:t>
            </a:r>
            <a:r>
              <a:rPr lang="x-non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WEB DIZAJN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DANAS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0" y="1123920"/>
            <a:ext cx="89910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PRVA WEBCAMERA NA SVETU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533520" y="1733400"/>
            <a:ext cx="7238160" cy="319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DANAS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1123920"/>
            <a:ext cx="8991000" cy="35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DNEVNO SE GENERIŠE 274 BILIONA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EMAIL PORUKA, OD KOJIH JE OKO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80% SPAM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OBIČNA 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PRETR</a:t>
            </a:r>
            <a:r>
              <a:rPr lang="sr-Latn-R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A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GA </a:t>
            </a: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POJMA NA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GOOGLE-U </a:t>
            </a:r>
            <a:r>
              <a:rPr lang="sr-Latn-R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UPOSLI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lang="sr-Latn-R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OKO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1000 KOMPJUTERA DA VRATI REZULTAT ZA 0.2 SEKUNDE U PROSEKU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DANAS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0" y="1123920"/>
            <a:ext cx="9295560" cy="30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PRVI EMAIL JE POSLAO Ray Tomlinson SAM SEBI. DANAS SE VIŠE NE SEĆA ŠTA JE PISALO U TOM EMAIL-U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SVAKOG MINUTA SE NA YouTube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POSTAVLjA OKO 20 SATI NOVOG VIDEO MATERIJALA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DANAS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0" y="785800"/>
            <a:ext cx="9295560" cy="48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PRVI YouTube VIDEO KLIP JE POSTAVLjEN 23. Aprila 2005. POSTAVIO GA JE 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Jawed </a:t>
            </a: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Karim, JEDAN OD OSNIVAČA 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YouTube-a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PRVA JAVNA WEBSTRANICA JE JOŠ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UVEK AKTIVNA: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  <a:hlinkClick r:id="rId2"/>
              </a:rPr>
              <a:t>http://info.cern.ch/hypertext/WWW/TheProject.html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OSNOVNI POJMOVI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1123920"/>
            <a:ext cx="9295560" cy="20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DOMEN: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ČOVEKU ČITLjIVA INTERNET ADRESA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SERVERA ILI WEB SAJTA, PRIMER 0800-PANASONIC, 065-DIGIPRO ITD.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1219320" y="881280"/>
            <a:ext cx="6323760" cy="42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STRUKTURA INTERNET DOMENA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609480" y="781200"/>
            <a:ext cx="8000280" cy="436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6"/>
            <a:ext cx="126891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SERVER JE RAČUNAR NA KOME JE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POKRENUT NEKI SERVERSKI SOFTVER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KOJI „SERVIRA“ JEDNU ILI VIŠE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USLUGA VEĆEM BROJU KLIJENATA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SIMULTANO (FILE SERVER,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PRINTSERVER, WEB(HTTP) SERVER, </a:t>
            </a:r>
            <a:endParaRPr lang="en-US" sz="32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r>
              <a:rPr lang="x-none" sz="32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EMAIL SERVER...)</a:t>
            </a:r>
            <a:endParaRPr lang="x-none" sz="3200" b="1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endParaRPr lang="en-US" sz="3200" dirty="0"/>
          </a:p>
        </p:txBody>
      </p:sp>
      <p:sp>
        <p:nvSpPr>
          <p:cNvPr id="161" name="CustomShape 1"/>
          <p:cNvSpPr/>
          <p:nvPr/>
        </p:nvSpPr>
        <p:spPr>
          <a:xfrm>
            <a:off x="108000" y="259920"/>
            <a:ext cx="896400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4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POJAM HOST-a i SERVER-a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-32" y="1643056"/>
            <a:ext cx="9072000" cy="2207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04040"/>
              </a:buClr>
              <a:buSzPct val="45000"/>
              <a:buFont typeface="Symbol" charset="2"/>
              <a:buChar char=""/>
            </a:pPr>
            <a:r>
              <a:rPr lang="x-none" sz="32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HOST JE TERMIN VEZAN ZA MREŽNU TERMINOLOGIJU. </a:t>
            </a:r>
            <a:endParaRPr lang="en-US" sz="3200" b="1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  <a:p>
            <a:pPr marL="216000" indent="-216000">
              <a:lnSpc>
                <a:spcPct val="100000"/>
              </a:lnSpc>
              <a:buClr>
                <a:srgbClr val="404040"/>
              </a:buClr>
              <a:buSzPct val="45000"/>
              <a:buFont typeface="Symbol" charset="2"/>
              <a:buChar char=""/>
            </a:pPr>
            <a:r>
              <a:rPr lang="x-none" sz="3200" b="1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NA </a:t>
            </a:r>
            <a:r>
              <a:rPr lang="x-none" sz="32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MREŽI POJEDINE TAČKE, TJ. ENTITETI SU HOST-OVI</a:t>
            </a:r>
            <a:r>
              <a:rPr lang="x-none" sz="3200" b="1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</a:rPr>
              <a:t>.</a:t>
            </a:r>
            <a:endParaRPr lang="x-none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itchFamily="34" charset="0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619640" y="0"/>
            <a:ext cx="752364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2" grpId="0"/>
      <p:bldP spid="16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http 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6"/>
            <a:ext cx="7786710" cy="4217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49352"/>
            <a:ext cx="4194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HTTP SERVER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3494" name="Picture 6" descr="https://www.tonymarston.net/uniface/WebBrowser-WebServ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14"/>
            <a:ext cx="914406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8654" y="7142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FTP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4516" name="Picture 4" descr="Image result for file transfer proto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91" y="928676"/>
            <a:ext cx="8512019" cy="4214824"/>
          </a:xfrm>
          <a:prstGeom prst="rect">
            <a:avLst/>
          </a:prstGeom>
          <a:noFill/>
        </p:spPr>
      </p:pic>
      <p:pic>
        <p:nvPicPr>
          <p:cNvPr id="64514" name="Picture 2" descr="Image result for file transfer proto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695" y="883861"/>
            <a:ext cx="6786610" cy="4257343"/>
          </a:xfrm>
          <a:prstGeom prst="rect">
            <a:avLst/>
          </a:prstGeom>
          <a:noFill/>
        </p:spPr>
      </p:pic>
      <p:pic>
        <p:nvPicPr>
          <p:cNvPr id="64518" name="Picture 6" descr="Image result for file transfer proto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8"/>
            <a:ext cx="9158187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12" y="-18"/>
            <a:ext cx="7576588" cy="5072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72" y="214296"/>
            <a:ext cx="1169551" cy="37147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STRUKTURA WEB SAJTA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-152280" y="-171360"/>
            <a:ext cx="4123440" cy="5495040"/>
          </a:xfrm>
          <a:prstGeom prst="rect">
            <a:avLst/>
          </a:prstGeom>
          <a:ln>
            <a:noFill/>
          </a:ln>
        </p:spPr>
      </p:pic>
      <p:pic>
        <p:nvPicPr>
          <p:cNvPr id="117" name="Picture 4"/>
          <p:cNvPicPr/>
          <p:nvPr/>
        </p:nvPicPr>
        <p:blipFill>
          <a:blip r:embed="rId3"/>
          <a:stretch/>
        </p:blipFill>
        <p:spPr>
          <a:xfrm>
            <a:off x="5029200" y="1276200"/>
            <a:ext cx="1703880" cy="16873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3429000" y="401400"/>
            <a:ext cx="579060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36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Dr Vladimir Stanojević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895480" y="3029040"/>
            <a:ext cx="624780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36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vlstanojevic@gmail.com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619640" y="0"/>
            <a:ext cx="752364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1"/>
            <a:ext cx="7643834" cy="54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71420"/>
            <a:ext cx="1169551" cy="37147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STRUKTURA WEB SAJTA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571618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Dobar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&lt;/html&gt;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643056"/>
            <a:ext cx="342902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034" y="77914"/>
            <a:ext cx="8147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OSNOVNI HTML DOKUMENT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21442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NotePad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++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214546" y="3000378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50953"/>
            <a:ext cx="4929222" cy="28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6"/>
            <a:ext cx="3448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74" y="70076"/>
            <a:ext cx="8229240" cy="858600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</a:t>
            </a: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ŽNjI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01" y="928676"/>
            <a:ext cx="5034191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71737" y="97679"/>
            <a:ext cx="385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PITANjA?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74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04" y="895785"/>
            <a:ext cx="6377716" cy="425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685800" y="3638520"/>
            <a:ext cx="7619760" cy="1440"/>
          </a:xfrm>
          <a:prstGeom prst="line">
            <a:avLst/>
          </a:prstGeom>
          <a:ln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142844" y="3790800"/>
            <a:ext cx="8858312" cy="10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x-none" sz="3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DejaVu Sans"/>
              </a:rPr>
              <a:t>UKUPNO</a:t>
            </a:r>
            <a:r>
              <a:rPr lang="x-none" sz="30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DejaVu Sans"/>
              </a:rPr>
              <a:t>...........................................................</a:t>
            </a:r>
            <a:r>
              <a:rPr lang="en-US" sz="3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DejaVu Sans"/>
              </a:rPr>
              <a:t>....</a:t>
            </a:r>
            <a:r>
              <a:rPr lang="x-none" sz="30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맑은 고딕"/>
                <a:ea typeface="DejaVu Sans"/>
              </a:rPr>
              <a:t>100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42844" y="819000"/>
            <a:ext cx="8858312" cy="3610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PRISUSTVO NA PREDAVANjIMA</a:t>
            </a:r>
            <a:r>
              <a:rPr lang="x-none" sz="3200" b="1" strike="noStrike" spc="-1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..................</a:t>
            </a: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10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USPEŠNO ODRAĐENE VEŽBE</a:t>
            </a:r>
            <a:r>
              <a:rPr lang="x-none" sz="3200" b="1" strike="noStrike" spc="-1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.......................</a:t>
            </a:r>
            <a:r>
              <a:rPr lang="en-US" sz="3200" b="1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.</a:t>
            </a:r>
            <a:r>
              <a:rPr lang="x-none" sz="3200" b="1" strike="noStrike" spc="-1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30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SEMINARSKI RAD</a:t>
            </a:r>
            <a:r>
              <a:rPr lang="x-none" sz="3200" b="1" strike="noStrike" spc="-1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............................................30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ZAVRŠNI ISPIT</a:t>
            </a:r>
            <a:r>
              <a:rPr lang="x-none" sz="3200" b="1" strike="noStrike" spc="-1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..................................................</a:t>
            </a:r>
            <a:r>
              <a:rPr lang="x-none" sz="32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맑은 고딕"/>
              </a:rPr>
              <a:t>30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33520" y="0"/>
            <a:ext cx="7619400" cy="9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NAČIN POLAGANjA ISPITA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-24768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PREDAVANjA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990720" y="457200"/>
            <a:ext cx="8305200" cy="447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ISTORIJAT INTERNET (WEB) PREZENTACIJA, OSNOVNI POJMOVI, HTML, HTTP, FTP, POJAM I PRIMENA; OSNOVNA GRAMATIKA IMENA I STRUKTURA FOLDERA WEB PREZENTACIJE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 DOKUMENT –ANATOMIJA I SINTAKSA HTML DOKUMENTA; HEAD I BODY SEKCIJA, H I P ELEMENTI; OSNOVNI HTML TAG-OVI ZA FORMATIRANjE TEKSTA I STRANICE;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CSS; INLINE CSS; CSS SELEKTORI; KONTEKSTNI SELEKTORI; CSS KLASE I IDENTIFIKATORI; JEDINICE MERE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LISTE (PROSTE, NUMERISANE, DEFINICIJE, UGNjEŽDENE LISTE); ATRIBUTI ZA FORMATIRANjE LISTA; KORIŠĆENjE LISTA ZA NAVIGACIONI </a:t>
            </a:r>
            <a:r>
              <a:rPr lang="x-none" sz="1400" b="1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MENI</a:t>
            </a:r>
            <a:r>
              <a:rPr lang="en-US" sz="1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x-none" sz="14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DIV TAG; HTML5 SEKCIJE</a:t>
            </a:r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ELEMENTI EKRANSKOG PRIKAZA SLIKA (REZOLUCIJA, DIMENZIJA, PROPORCIJA, STANDARDNI FORMATI SLIKE,  MODELI BOJA, TRANSPARENTNA POZADINA, TILE I STRETCH KONCEPT); PRIBAVLjANjE SLIKA;PRIKAZ SLIKE NA WEB STRANICI (IMG TAG); ATRIBUTI SLIKA NA WEB STRANICI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LINKOVI</a:t>
            </a: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APSOLUTNE I RELATIVNE PUTANjE; TABELE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FORME; ELEMENTI FORME; UREĐENjE RASPOREDA FORMI KORIŠĆENjEM CSS-A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-24768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PREDAVANjA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14400" y="457200"/>
            <a:ext cx="8381160" cy="447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0" tIns="45000" rIns="90000" bIns="45000"/>
          <a:lstStyle/>
          <a:p>
            <a:pPr marL="343620" indent="-342900">
              <a:buClr>
                <a:srgbClr val="404040"/>
              </a:buClr>
              <a:buFont typeface="+mj-lt"/>
              <a:buAutoNum type="arabicPeriod" startAt="8"/>
            </a:pPr>
            <a:r>
              <a:rPr lang="x-none" sz="1400" b="1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JAVASCRIPT, OSNOVNI POJMOVI I </a:t>
            </a:r>
            <a:r>
              <a:rPr lang="x-none" sz="14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SINTAKSA</a:t>
            </a:r>
            <a:r>
              <a:rPr lang="x-none" sz="1400" b="1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; OPERATORI I IZRAZI</a:t>
            </a:r>
            <a:r>
              <a:rPr lang="x-none" sz="14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r>
              <a:rPr lang="en-US" sz="1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 FUNKCIJE</a:t>
            </a:r>
            <a:r>
              <a:rPr lang="x-none" sz="14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1400" b="1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</a:endParaRPr>
          </a:p>
          <a:p>
            <a:pPr marL="343620" indent="-342900">
              <a:buClr>
                <a:srgbClr val="404040"/>
              </a:buClr>
              <a:buFont typeface="+mj-lt"/>
              <a:buAutoNum type="arabicPeriod" startAt="8"/>
            </a:pPr>
            <a:r>
              <a:rPr lang="en-US" sz="1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JAVASCRIPT -</a:t>
            </a:r>
            <a:r>
              <a:rPr lang="x-none" sz="1400" b="1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DOM;</a:t>
            </a:r>
            <a:r>
              <a:rPr lang="en-US" sz="1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 EVENT HANDLER-I; </a:t>
            </a:r>
            <a:endParaRPr lang="x-non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 startAt="8"/>
            </a:pPr>
            <a:r>
              <a:rPr lang="x-none" sz="1400" b="1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SINERGIJA </a:t>
            </a: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CSS-A I JAVASCRIPT-A SA FORMAMA; INTERAKTIVNE FORME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 startAt="8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JQUERY BIBLIOTEKA; NAČIN KORIŠĆENjA; SINTAKSA;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 startAt="8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MULTIMEDIJALNI SADRŽAJI U WEB STRANICAMA; ZVUK I VIDEO; ADOBE FLASH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 startAt="8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RESPONSIVE WEB DESIGN (UNIVERZALNO PRILAGOĐENjE ZA RAZLIČITE VELIČINE EKRANA)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404040"/>
              </a:buClr>
              <a:buFont typeface="맑은 고딕"/>
              <a:buAutoNum type="arabicPeriod" startAt="8"/>
            </a:pPr>
            <a:r>
              <a:rPr lang="x-none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GOOGLE ANALYTICS I SEO;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NASTANKU INTERNETA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609480" y="1809720"/>
            <a:ext cx="8002080" cy="310428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044080" y="1047600"/>
            <a:ext cx="5208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EFEKAT JONOSFERE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NASTANKU INTERNETA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743040"/>
            <a:ext cx="9143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EMP EFEKAT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1370880" y="1276200"/>
            <a:ext cx="6096240" cy="380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NASTANKU INTERNETA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5"/>
          <p:cNvPicPr/>
          <p:nvPr/>
        </p:nvPicPr>
        <p:blipFill>
          <a:blip r:embed="rId2"/>
          <a:stretch/>
        </p:blipFill>
        <p:spPr>
          <a:xfrm>
            <a:off x="838080" y="895680"/>
            <a:ext cx="7543080" cy="424728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3352680" y="1708560"/>
            <a:ext cx="319968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</a:rPr>
              <a:t>1967-1969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7"/>
          <p:cNvPicPr/>
          <p:nvPr/>
        </p:nvPicPr>
        <p:blipFill>
          <a:blip r:embed="rId3"/>
          <a:stretch/>
        </p:blipFill>
        <p:spPr>
          <a:xfrm>
            <a:off x="609480" y="695160"/>
            <a:ext cx="8000280" cy="4447440"/>
          </a:xfrm>
          <a:prstGeom prst="rect">
            <a:avLst/>
          </a:prstGeom>
          <a:ln>
            <a:noFill/>
          </a:ln>
        </p:spPr>
      </p:pic>
      <p:pic>
        <p:nvPicPr>
          <p:cNvPr id="138" name="Picture 3"/>
          <p:cNvPicPr/>
          <p:nvPr/>
        </p:nvPicPr>
        <p:blipFill>
          <a:blip r:embed="rId4"/>
          <a:stretch/>
        </p:blipFill>
        <p:spPr>
          <a:xfrm>
            <a:off x="1066680" y="95400"/>
            <a:ext cx="7257240" cy="5047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32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x-none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 DANAS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0" y="785800"/>
            <a:ext cx="8991000" cy="481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Google PROCENjUJE DA SE NA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INTERNETU NALAZI 5 MILIONA Tb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PODATAKA, A DA JE INDEKSIRANO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OKO 0.04%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GLAVNI DEO INTERNET </a:t>
            </a:r>
            <a:endParaRPr lang="en-US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/>
              <a:ea typeface="DejaVu Sans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</a:pP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SAOBRAĆAJA </a:t>
            </a: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NIJE “</a:t>
            </a: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LjUDSKOG</a:t>
            </a:r>
            <a:endParaRPr lang="en-US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/>
              <a:ea typeface="DejaVu Sans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</a:pPr>
            <a:r>
              <a:rPr lang="x-none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POREKLA</a:t>
            </a: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”, VEĆ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POTIČE OD STRANE RAČUNARA I 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PROGRAMA (&gt;61%)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557</Words>
  <Application>LibreOffice/5.1.4.2$Linux_X86_64 LibreOffice_project/10m0$Build-2</Application>
  <PresentationFormat>On-screen Show (16:9)</PresentationFormat>
  <Paragraphs>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HVALA NA PAŽNjI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Stan</cp:lastModifiedBy>
  <cp:revision>121</cp:revision>
  <dcterms:created xsi:type="dcterms:W3CDTF">2014-04-01T16:27:38Z</dcterms:created>
  <dcterms:modified xsi:type="dcterms:W3CDTF">2017-02-20T16:02:41Z</dcterms:modified>
  <dc:language>sr-RS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